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8" r:id="rId3"/>
    <p:sldId id="259" r:id="rId4"/>
    <p:sldId id="260" r:id="rId5"/>
    <p:sldId id="268" r:id="rId6"/>
    <p:sldId id="272" r:id="rId7"/>
    <p:sldId id="273" r:id="rId8"/>
    <p:sldId id="274" r:id="rId9"/>
    <p:sldId id="270" r:id="rId10"/>
    <p:sldId id="271" r:id="rId11"/>
    <p:sldId id="275" r:id="rId1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576" autoAdjust="0"/>
  </p:normalViewPr>
  <p:slideViewPr>
    <p:cSldViewPr>
      <p:cViewPr varScale="1">
        <p:scale>
          <a:sx n="104" d="100"/>
          <a:sy n="104" d="100"/>
        </p:scale>
        <p:origin x="-17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C875B4C7-0BBB-4559-BB15-926DD73C0CC1}" type="datetimeFigureOut">
              <a:rPr lang="it-IT" smtClean="0"/>
              <a:pPr/>
              <a:t>11/02/2013</a:t>
            </a:fld>
            <a:endParaRPr lang="it-IT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it-IT"/>
          </a:p>
        </p:txBody>
      </p:sp>
      <p:sp>
        <p:nvSpPr>
          <p:cNvPr id="10" name="Rettangolo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tangolo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ttangolo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ttangolo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Connettore 1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Connettore 1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nettore 1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nettore 1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Connettore 1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ttangolo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e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e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e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e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e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9B29828E-DC81-4B1A-9CCC-B5BC803418C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C875B4C7-0BBB-4559-BB15-926DD73C0CC1}" type="datetimeFigureOut">
              <a:rPr lang="it-IT" smtClean="0"/>
              <a:pPr/>
              <a:t>11/02/2013</a:t>
            </a:fld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B29828E-DC81-4B1A-9CCC-B5BC803418C2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C875B4C7-0BBB-4559-BB15-926DD73C0CC1}" type="datetimeFigureOut">
              <a:rPr lang="it-IT" smtClean="0"/>
              <a:pPr/>
              <a:t>11/02/2013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it-IT"/>
          </a:p>
        </p:txBody>
      </p:sp>
      <p:sp>
        <p:nvSpPr>
          <p:cNvPr id="9" name="Rettangolo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tangolo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tangolo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tangolo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nettore 1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Connettore 1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nettore 1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nettore 1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Connettore 1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ttangolo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e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e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e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e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e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Connettore 1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9B29828E-DC81-4B1A-9CCC-B5BC803418C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5B4C7-0BBB-4559-BB15-926DD73C0CC1}" type="datetimeFigureOut">
              <a:rPr lang="it-IT" smtClean="0"/>
              <a:pPr/>
              <a:t>11/02/2013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9828E-DC81-4B1A-9CCC-B5BC803418C2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9" name="Segnaposto contenuto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5B4C7-0BBB-4559-BB15-926DD73C0CC1}" type="datetimeFigureOut">
              <a:rPr lang="it-IT" smtClean="0"/>
              <a:pPr/>
              <a:t>11/02/2013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9828E-DC81-4B1A-9CCC-B5BC803418C2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2" name="Segnaposto testo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14" name="Segnaposto testo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875B4C7-0BBB-4559-BB15-926DD73C0CC1}" type="datetimeFigureOut">
              <a:rPr lang="it-IT" smtClean="0"/>
              <a:pPr/>
              <a:t>11/02/2013</a:t>
            </a:fld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B29828E-DC81-4B1A-9CCC-B5BC803418C2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5B4C7-0BBB-4559-BB15-926DD73C0CC1}" type="datetimeFigureOut">
              <a:rPr lang="it-IT" smtClean="0"/>
              <a:pPr/>
              <a:t>11/02/2013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9828E-DC81-4B1A-9CCC-B5BC803418C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nettore 1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8" name="Connettore 1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ttangolo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nettore 1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e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Segnaposto contenuto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21" name="Segnaposto data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C875B4C7-0BBB-4559-BB15-926DD73C0CC1}" type="datetimeFigureOut">
              <a:rPr lang="it-IT" smtClean="0"/>
              <a:pPr/>
              <a:t>11/02/2013</a:t>
            </a:fld>
            <a:endParaRPr lang="it-IT"/>
          </a:p>
        </p:txBody>
      </p:sp>
      <p:sp>
        <p:nvSpPr>
          <p:cNvPr id="22" name="Segnaposto numero diapositiva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B29828E-DC81-4B1A-9CCC-B5BC803418C2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3" name="Segnaposto piè di pagina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e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10" name="Connettore 1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ttangolo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nettore 1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Connettore 1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Connettore 1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Segnaposto data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875B4C7-0BBB-4559-BB15-926DD73C0CC1}" type="datetimeFigureOut">
              <a:rPr lang="it-IT" smtClean="0"/>
              <a:pPr/>
              <a:t>11/02/2013</a:t>
            </a:fld>
            <a:endParaRPr lang="it-IT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B29828E-DC81-4B1A-9CCC-B5BC803418C2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1" name="Segnaposto piè di pagina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5B4C7-0BBB-4559-BB15-926DD73C0CC1}" type="datetimeFigureOut">
              <a:rPr lang="it-IT" smtClean="0"/>
              <a:pPr/>
              <a:t>11/02/2013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9828E-DC81-4B1A-9CCC-B5BC803418C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5B4C7-0BBB-4559-BB15-926DD73C0CC1}" type="datetimeFigureOut">
              <a:rPr lang="it-IT" smtClean="0"/>
              <a:pPr/>
              <a:t>11/02/2013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29828E-DC81-4B1A-9CCC-B5BC803418C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nettore 1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C875B4C7-0BBB-4559-BB15-926DD73C0CC1}" type="datetimeFigureOut">
              <a:rPr lang="it-IT" smtClean="0"/>
              <a:pPr/>
              <a:t>11/02/2013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7" name="Connettore 1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ttangolo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e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9B29828E-DC81-4B1A-9CCC-B5BC803418C2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>
                <a:solidFill>
                  <a:schemeClr val="tx1"/>
                </a:solidFill>
              </a:rPr>
              <a:t>METTERSI IN PROPRIO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 smtClean="0"/>
              <a:t>Come fare un piano d’impresa</a:t>
            </a:r>
          </a:p>
          <a:p>
            <a:r>
              <a:rPr lang="it-IT" dirty="0" smtClean="0"/>
              <a:t>La scelta della forma giuridica</a:t>
            </a:r>
          </a:p>
          <a:p>
            <a:r>
              <a:rPr lang="it-IT" dirty="0" smtClean="0"/>
              <a:t>Le procedure per l’avvio di un’impresa: aspetti contabili e fiscali</a:t>
            </a:r>
          </a:p>
          <a:p>
            <a:r>
              <a:rPr lang="it-IT" dirty="0" smtClean="0"/>
              <a:t>Mettersi in proprio nel settore turismo</a:t>
            </a:r>
          </a:p>
          <a:p>
            <a:r>
              <a:rPr lang="it-IT" dirty="0" smtClean="0"/>
              <a:t>Mettersi in proprio nel settore ristorazione</a:t>
            </a:r>
          </a:p>
          <a:p>
            <a:r>
              <a:rPr lang="it-IT" dirty="0" smtClean="0"/>
              <a:t>Mettersi in proprio nel franchising</a:t>
            </a:r>
          </a:p>
          <a:p>
            <a:r>
              <a:rPr lang="it-IT" dirty="0" smtClean="0"/>
              <a:t>Mettersi in proprio: professione </a:t>
            </a:r>
            <a:r>
              <a:rPr lang="it-IT" dirty="0" smtClean="0"/>
              <a:t>artigiano</a:t>
            </a:r>
            <a:r>
              <a:rPr lang="it-IT" smtClean="0"/>
              <a:t>, artista</a:t>
            </a:r>
            <a:endParaRPr lang="it-IT" dirty="0" smtClean="0"/>
          </a:p>
          <a:p>
            <a:pPr>
              <a:buNone/>
            </a:pPr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/>
            <a:r>
              <a:rPr lang="it-IT" sz="2800" dirty="0" smtClean="0"/>
              <a:t>Che cos’è un’impresa?</a:t>
            </a:r>
          </a:p>
          <a:p>
            <a:pPr algn="ctr"/>
            <a:endParaRPr lang="it-IT" dirty="0" smtClean="0"/>
          </a:p>
          <a:p>
            <a:pPr algn="ctr">
              <a:buNone/>
            </a:pPr>
            <a:r>
              <a:rPr lang="it-IT" sz="2800" dirty="0" smtClean="0"/>
              <a:t>Un’impresa è un’attività economica in cui vi è uno scambio di beni o servizi (vendita di energia elettrica, arredi, scarpe, consulenze, ecc.)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r>
              <a:rPr lang="it-IT" dirty="0" err="1" smtClean="0"/>
              <a:t>Perchè</a:t>
            </a:r>
            <a:r>
              <a:rPr lang="it-IT" dirty="0" smtClean="0"/>
              <a:t> avviare un’impresa?</a:t>
            </a:r>
          </a:p>
          <a:p>
            <a:pPr marL="457200" indent="-457200">
              <a:buAutoNum type="arabicPeriod"/>
            </a:pPr>
            <a:r>
              <a:rPr lang="it-IT" dirty="0" smtClean="0"/>
              <a:t>Desiderio di realizzare qualcosa con le proprie forze;</a:t>
            </a:r>
          </a:p>
          <a:p>
            <a:pPr marL="457200" indent="-457200">
              <a:buAutoNum type="arabicPeriod"/>
            </a:pPr>
            <a:r>
              <a:rPr lang="it-IT" dirty="0" smtClean="0"/>
              <a:t>Capacità di sostenere duri ritmi di lavoro;</a:t>
            </a:r>
          </a:p>
          <a:p>
            <a:pPr marL="457200" indent="-457200">
              <a:buAutoNum type="arabicPeriod"/>
            </a:pPr>
            <a:r>
              <a:rPr lang="it-IT" dirty="0" smtClean="0"/>
              <a:t>Bisogno di autonomia;</a:t>
            </a:r>
          </a:p>
          <a:p>
            <a:pPr marL="457200" indent="-457200">
              <a:buAutoNum type="arabicPeriod"/>
            </a:pPr>
            <a:r>
              <a:rPr lang="it-IT" dirty="0" smtClean="0"/>
              <a:t>Ampia manovra di libertà;</a:t>
            </a:r>
          </a:p>
          <a:p>
            <a:pPr marL="457200" indent="-457200">
              <a:buAutoNum type="arabicPeriod"/>
            </a:pPr>
            <a:r>
              <a:rPr lang="it-IT" dirty="0" smtClean="0"/>
              <a:t>Moderata propensione al rischio;</a:t>
            </a:r>
          </a:p>
          <a:p>
            <a:pPr marL="457200" indent="-457200">
              <a:buAutoNum type="arabicPeriod"/>
            </a:pPr>
            <a:r>
              <a:rPr lang="it-IT" dirty="0" smtClean="0"/>
              <a:t>Fiducia nelle proprie capacità;</a:t>
            </a:r>
          </a:p>
          <a:p>
            <a:pPr marL="457200" indent="-457200">
              <a:buAutoNum type="arabicPeriod"/>
            </a:pPr>
            <a:r>
              <a:rPr lang="it-IT" dirty="0" smtClean="0"/>
              <a:t>Capacità di leadership</a:t>
            </a:r>
          </a:p>
          <a:p>
            <a:pPr marL="457200" indent="-457200">
              <a:buAutoNum type="arabicPeriod"/>
            </a:pPr>
            <a:endParaRPr lang="it-IT" dirty="0" smtClean="0"/>
          </a:p>
          <a:p>
            <a:pPr marL="457200" indent="-457200">
              <a:buAutoNum type="arabicPeriod"/>
            </a:pPr>
            <a:endParaRPr lang="it-IT" dirty="0" smtClean="0"/>
          </a:p>
          <a:p>
            <a:pPr marL="457200" indent="-457200">
              <a:buAutoNum type="arabicPeriod"/>
            </a:pPr>
            <a:endParaRPr lang="it-I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it-IT" sz="2800" dirty="0" smtClean="0"/>
              <a:t>Nel momento in cui decido di aprire un impresa devo tener presente:</a:t>
            </a:r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r>
              <a:rPr lang="it-IT" dirty="0" smtClean="0"/>
              <a:t>1. COSA VOGLIO VENDERE?</a:t>
            </a:r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r>
              <a:rPr lang="it-IT" dirty="0" smtClean="0"/>
              <a:t>2. A CHI LO VOGLIO VENDERE?</a:t>
            </a:r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r>
              <a:rPr lang="it-IT" dirty="0" smtClean="0"/>
              <a:t>3. COME PRODURLO?</a:t>
            </a:r>
          </a:p>
          <a:p>
            <a:pPr marL="457200" indent="-457200">
              <a:buAutoNum type="arabicPeriod"/>
            </a:pPr>
            <a:endParaRPr lang="it-I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457200" y="2204864"/>
            <a:ext cx="7467600" cy="2088232"/>
          </a:xfrm>
        </p:spPr>
        <p:txBody>
          <a:bodyPr/>
          <a:lstStyle/>
          <a:p>
            <a:pPr algn="ctr">
              <a:buNone/>
            </a:pPr>
            <a:r>
              <a:rPr lang="it-IT" sz="3200" dirty="0" smtClean="0"/>
              <a:t>Il risultato di tutto questo sarà l’idea di una nuova iniziativa.</a:t>
            </a:r>
          </a:p>
          <a:p>
            <a:pPr marL="457200" indent="-457200">
              <a:buAutoNum type="arabicPeriod"/>
            </a:pPr>
            <a:endParaRPr lang="it-I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457200" y="2204864"/>
            <a:ext cx="7467600" cy="208823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it-IT" sz="3200" dirty="0" smtClean="0"/>
              <a:t> L’idea di una nuova iniziativa nasce dall’osservazione della realtà che ci circonda.</a:t>
            </a:r>
            <a:endParaRPr lang="it-I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457200" y="1628800"/>
            <a:ext cx="7467600" cy="496855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it-IT" sz="3200" dirty="0" smtClean="0"/>
              <a:t> Suggerimenti che possono indicarci l’idea di una nuova iniziativa:</a:t>
            </a:r>
          </a:p>
          <a:p>
            <a:pPr>
              <a:buFontTx/>
              <a:buChar char="-"/>
            </a:pPr>
            <a:r>
              <a:rPr lang="it-IT" sz="3200" dirty="0" smtClean="0"/>
              <a:t>Osservare il mercato;</a:t>
            </a:r>
          </a:p>
          <a:p>
            <a:pPr>
              <a:buFontTx/>
              <a:buChar char="-"/>
            </a:pPr>
            <a:r>
              <a:rPr lang="it-IT" sz="3200" dirty="0" smtClean="0"/>
              <a:t>Osservare l’utenza a cui vogliamo rivolgerci;</a:t>
            </a:r>
          </a:p>
          <a:p>
            <a:pPr>
              <a:buFontTx/>
              <a:buChar char="-"/>
            </a:pPr>
            <a:r>
              <a:rPr lang="it-IT" sz="3200" dirty="0" smtClean="0"/>
              <a:t>Studiare le esperienze storiche;</a:t>
            </a:r>
          </a:p>
          <a:p>
            <a:pPr>
              <a:buFontTx/>
              <a:buChar char="-"/>
            </a:pPr>
            <a:r>
              <a:rPr lang="it-IT" sz="3200" dirty="0" smtClean="0"/>
              <a:t>Merceologia o segmento di settore .</a:t>
            </a:r>
          </a:p>
          <a:p>
            <a:pPr marL="457200" indent="-457200">
              <a:buAutoNum type="arabicPeriod"/>
            </a:pPr>
            <a:endParaRPr lang="it-I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it-IT" sz="2800" dirty="0" smtClean="0"/>
              <a:t>Le caratteristiche che una buona idea deve avere sono:</a:t>
            </a:r>
          </a:p>
          <a:p>
            <a:pPr>
              <a:buNone/>
            </a:pPr>
            <a:r>
              <a:rPr lang="it-IT" sz="2800" dirty="0" smtClean="0"/>
              <a:t>		- il settore che scelgo è adatto al 	mercato selezionato;</a:t>
            </a:r>
          </a:p>
          <a:p>
            <a:pPr>
              <a:buNone/>
            </a:pPr>
            <a:r>
              <a:rPr lang="it-IT" sz="2800" dirty="0" smtClean="0"/>
              <a:t>		- selezionata l’utenza a cui mi voglio   	rivolgere verificare che l’attività sia 	competitiva;</a:t>
            </a:r>
          </a:p>
          <a:p>
            <a:pPr>
              <a:buNone/>
            </a:pPr>
            <a:r>
              <a:rPr lang="it-IT" sz="2800" dirty="0" smtClean="0"/>
              <a:t>		- verificare il reddito che mi genera.</a:t>
            </a:r>
          </a:p>
          <a:p>
            <a:pPr marL="457200" indent="-457200">
              <a:buAutoNum type="arabicPeriod"/>
            </a:pPr>
            <a:endParaRPr lang="it-IT" dirty="0" smtClean="0"/>
          </a:p>
          <a:p>
            <a:pPr marL="457200" indent="-457200">
              <a:buAutoNum type="arabicPeriod"/>
            </a:pPr>
            <a:endParaRPr lang="it-IT" dirty="0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ESEMPIO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it-IT" sz="2800" dirty="0" smtClean="0"/>
              <a:t>Cosa voglio vendere? Scarpe</a:t>
            </a:r>
          </a:p>
          <a:p>
            <a:pPr>
              <a:buNone/>
            </a:pPr>
            <a:r>
              <a:rPr lang="it-IT" sz="2800" dirty="0" smtClean="0"/>
              <a:t>Quale mercato scelgo e </a:t>
            </a:r>
            <a:r>
              <a:rPr lang="it-IT" sz="2800" dirty="0" err="1" smtClean="0"/>
              <a:t>perchè</a:t>
            </a:r>
            <a:r>
              <a:rPr lang="it-IT" sz="2800" dirty="0" smtClean="0"/>
              <a:t>? Inteso come luogo in cui intendo aprire l’attività.</a:t>
            </a:r>
          </a:p>
          <a:p>
            <a:pPr>
              <a:buNone/>
            </a:pPr>
            <a:r>
              <a:rPr lang="it-IT" sz="2800" dirty="0" smtClean="0"/>
              <a:t>Che tipo di utenza scelgo? </a:t>
            </a:r>
            <a:r>
              <a:rPr lang="it-IT" sz="2800" dirty="0" err="1" smtClean="0"/>
              <a:t>Medio-bassa</a:t>
            </a:r>
            <a:r>
              <a:rPr lang="it-IT" sz="2800" dirty="0" smtClean="0"/>
              <a:t> o </a:t>
            </a:r>
            <a:r>
              <a:rPr lang="it-IT" sz="2800" dirty="0" err="1" smtClean="0"/>
              <a:t>medio-alta</a:t>
            </a:r>
            <a:r>
              <a:rPr lang="it-IT" sz="2800" dirty="0" smtClean="0"/>
              <a:t>.</a:t>
            </a:r>
          </a:p>
          <a:p>
            <a:pPr>
              <a:buNone/>
            </a:pPr>
            <a:r>
              <a:rPr lang="it-IT" sz="2800" dirty="0" smtClean="0"/>
              <a:t>Quali saranno i miei costi? Affitto locale, acquisto attrezzatura, risorse umane</a:t>
            </a:r>
          </a:p>
          <a:p>
            <a:pPr>
              <a:buNone/>
            </a:pPr>
            <a:r>
              <a:rPr lang="it-IT" sz="2800" dirty="0" smtClean="0"/>
              <a:t>Quali saranno i miei </a:t>
            </a:r>
            <a:r>
              <a:rPr lang="it-IT" sz="2800" smtClean="0"/>
              <a:t>ricavi?</a:t>
            </a:r>
            <a:endParaRPr lang="it-IT" sz="2800" dirty="0" smtClean="0"/>
          </a:p>
          <a:p>
            <a:pPr>
              <a:buNone/>
            </a:pPr>
            <a:endParaRPr lang="it-IT" sz="2800" dirty="0" smtClean="0"/>
          </a:p>
          <a:p>
            <a:pPr>
              <a:buNone/>
            </a:pPr>
            <a:endParaRPr lang="it-IT" sz="2800" dirty="0" smtClean="0"/>
          </a:p>
          <a:p>
            <a:pPr>
              <a:buNone/>
            </a:pPr>
            <a:r>
              <a:rPr lang="it-IT" sz="2800" dirty="0" smtClean="0"/>
              <a:t> </a:t>
            </a:r>
            <a:endParaRPr lang="it-IT" dirty="0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II ESEMPIO: artista/professionista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it-IT" sz="2800" dirty="0" smtClean="0"/>
              <a:t>Cosa voglio vendere? La mia immagine/ la mia arte, professione</a:t>
            </a:r>
          </a:p>
          <a:p>
            <a:pPr>
              <a:buNone/>
            </a:pPr>
            <a:r>
              <a:rPr lang="it-IT" sz="2800" dirty="0" smtClean="0"/>
              <a:t>Quale mercato mi rivolgo e </a:t>
            </a:r>
            <a:r>
              <a:rPr lang="it-IT" sz="2800" dirty="0" err="1" smtClean="0"/>
              <a:t>perchè</a:t>
            </a:r>
            <a:r>
              <a:rPr lang="it-IT" sz="2800" dirty="0" smtClean="0"/>
              <a:t>? Inteso come utenza cui voglio propormi.</a:t>
            </a:r>
          </a:p>
          <a:p>
            <a:pPr>
              <a:buNone/>
            </a:pPr>
            <a:r>
              <a:rPr lang="it-IT" sz="2800" dirty="0" smtClean="0"/>
              <a:t>Che tipo di utenza scelgo? </a:t>
            </a:r>
            <a:r>
              <a:rPr lang="it-IT" sz="2800" dirty="0" err="1" smtClean="0"/>
              <a:t>Medio-bassa</a:t>
            </a:r>
            <a:r>
              <a:rPr lang="it-IT" sz="2800" dirty="0" smtClean="0"/>
              <a:t> o </a:t>
            </a:r>
            <a:r>
              <a:rPr lang="it-IT" sz="2800" dirty="0" err="1" smtClean="0"/>
              <a:t>medio-alta</a:t>
            </a:r>
            <a:r>
              <a:rPr lang="it-IT" sz="2800" dirty="0" smtClean="0"/>
              <a:t>.</a:t>
            </a:r>
          </a:p>
          <a:p>
            <a:pPr>
              <a:buNone/>
            </a:pPr>
            <a:r>
              <a:rPr lang="it-IT" sz="2800" dirty="0" smtClean="0"/>
              <a:t>Quali saranno i miei costi di avvio? Organizzazione, preparazione, presentazione, inquadramento,  </a:t>
            </a:r>
          </a:p>
          <a:p>
            <a:pPr>
              <a:buNone/>
            </a:pPr>
            <a:r>
              <a:rPr lang="it-IT" sz="2800" dirty="0" smtClean="0"/>
              <a:t>Quali saranno i miei ricavi?</a:t>
            </a:r>
          </a:p>
          <a:p>
            <a:pPr>
              <a:buNone/>
            </a:pPr>
            <a:r>
              <a:rPr lang="it-IT" sz="2800" dirty="0" smtClean="0"/>
              <a:t>Quanto inciderà l’utile sui </a:t>
            </a:r>
            <a:r>
              <a:rPr lang="it-IT" sz="2800" smtClean="0"/>
              <a:t>miei ricavi?</a:t>
            </a:r>
            <a:endParaRPr lang="it-IT" sz="2800" dirty="0" smtClean="0"/>
          </a:p>
          <a:p>
            <a:pPr>
              <a:buNone/>
            </a:pPr>
            <a:endParaRPr lang="it-IT" sz="2800" dirty="0" smtClean="0"/>
          </a:p>
          <a:p>
            <a:pPr>
              <a:buNone/>
            </a:pPr>
            <a:endParaRPr lang="it-IT" sz="2800" dirty="0" smtClean="0"/>
          </a:p>
          <a:p>
            <a:pPr>
              <a:buNone/>
            </a:pPr>
            <a:r>
              <a:rPr lang="it-IT" sz="2800" dirty="0" smtClean="0"/>
              <a:t> </a:t>
            </a:r>
            <a:endParaRPr lang="it-IT" dirty="0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oggia">
  <a:themeElements>
    <a:clrScheme name="Loggia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Loggia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Loggi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486</TotalTime>
  <Words>348</Words>
  <Application>Microsoft Office PowerPoint</Application>
  <PresentationFormat>Presentazione su schermo (4:3)</PresentationFormat>
  <Paragraphs>59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2" baseType="lpstr">
      <vt:lpstr>Loggia</vt:lpstr>
      <vt:lpstr>METTERSI IN PROPRIO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ESEMPIO</vt:lpstr>
      <vt:lpstr>II ESEMPIO: artista/professionista</vt:lpstr>
    </vt:vector>
  </TitlesOfParts>
  <Company>Administrator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Come avviare un impresa</dc:title>
  <dc:creator>Administrator</dc:creator>
  <cp:lastModifiedBy>Centro Studi CTP</cp:lastModifiedBy>
  <cp:revision>53</cp:revision>
  <dcterms:created xsi:type="dcterms:W3CDTF">2013-01-11T18:04:34Z</dcterms:created>
  <dcterms:modified xsi:type="dcterms:W3CDTF">2013-02-11T10:20:49Z</dcterms:modified>
</cp:coreProperties>
</file>